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0" autoAdjust="0"/>
    <p:restoredTop sz="94660"/>
  </p:normalViewPr>
  <p:slideViewPr>
    <p:cSldViewPr snapToGrid="0">
      <p:cViewPr varScale="1">
        <p:scale>
          <a:sx n="92" d="100"/>
          <a:sy n="92"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ADA5E8-09C9-4B5E-AE34-7320FC37EEE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69BD-031B-4CA5-A674-3C9E964746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6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DA5E8-09C9-4B5E-AE34-7320FC37EEE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68245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DA5E8-09C9-4B5E-AE34-7320FC37EEE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168801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ADA5E8-09C9-4B5E-AE34-7320FC37EEE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82190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DA5E8-09C9-4B5E-AE34-7320FC37EEE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369BD-031B-4CA5-A674-3C9E964746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6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ADA5E8-09C9-4B5E-AE34-7320FC37EEE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145903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ADA5E8-09C9-4B5E-AE34-7320FC37EEE3}"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188959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ADA5E8-09C9-4B5E-AE34-7320FC37EEE3}"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96986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EADA5E8-09C9-4B5E-AE34-7320FC37EEE3}" type="datetimeFigureOut">
              <a:rPr lang="en-US" smtClean="0"/>
              <a:t>10/21/2021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328800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ADA5E8-09C9-4B5E-AE34-7320FC37EEE3}" type="datetimeFigureOut">
              <a:rPr lang="en-US" smtClean="0"/>
              <a:t>10/21/2021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0369BD-031B-4CA5-A674-3C9E964746A3}" type="slidenum">
              <a:rPr lang="en-US" smtClean="0"/>
              <a:t>‹#›</a:t>
            </a:fld>
            <a:endParaRPr lang="en-US"/>
          </a:p>
        </p:txBody>
      </p:sp>
    </p:spTree>
    <p:extLst>
      <p:ext uri="{BB962C8B-B14F-4D97-AF65-F5344CB8AC3E}">
        <p14:creationId xmlns:p14="http://schemas.microsoft.com/office/powerpoint/2010/main" val="23051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DA5E8-09C9-4B5E-AE34-7320FC37EEE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369BD-031B-4CA5-A674-3C9E964746A3}" type="slidenum">
              <a:rPr lang="en-US" smtClean="0"/>
              <a:t>‹#›</a:t>
            </a:fld>
            <a:endParaRPr lang="en-US"/>
          </a:p>
        </p:txBody>
      </p:sp>
    </p:spTree>
    <p:extLst>
      <p:ext uri="{BB962C8B-B14F-4D97-AF65-F5344CB8AC3E}">
        <p14:creationId xmlns:p14="http://schemas.microsoft.com/office/powerpoint/2010/main" val="8517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EADA5E8-09C9-4B5E-AE34-7320FC37EEE3}" type="datetimeFigureOut">
              <a:rPr lang="en-US" smtClean="0"/>
              <a:t>10/21/2021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0369BD-031B-4CA5-A674-3C9E964746A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61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on Wilhelm Amo: Diversity, Equity, and Inclusion in Academic Philosophy  | Wellesley College">
            <a:extLst>
              <a:ext uri="{FF2B5EF4-FFF2-40B4-BE49-F238E27FC236}">
                <a16:creationId xmlns:a16="http://schemas.microsoft.com/office/drawing/2014/main" id="{2D65DF9A-1BBE-43C8-8724-9FE3D2638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9D1A4E-62C6-4CAC-A470-60CEB25A648D}"/>
              </a:ext>
            </a:extLst>
          </p:cNvPr>
          <p:cNvSpPr txBox="1"/>
          <p:nvPr/>
        </p:nvSpPr>
        <p:spPr>
          <a:xfrm>
            <a:off x="202018" y="4323737"/>
            <a:ext cx="6729727" cy="1754326"/>
          </a:xfrm>
          <a:prstGeom prst="rect">
            <a:avLst/>
          </a:prstGeom>
          <a:solidFill>
            <a:schemeClr val="accent4">
              <a:alpha val="70000"/>
            </a:schemeClr>
          </a:solidFill>
          <a:ln>
            <a:solidFill>
              <a:schemeClr val="tx1"/>
            </a:solidFill>
          </a:ln>
        </p:spPr>
        <p:txBody>
          <a:bodyPr wrap="none" rtlCol="0">
            <a:spAutoFit/>
          </a:bodyPr>
          <a:lstStyle/>
          <a:p>
            <a:r>
              <a:rPr lang="en-US" sz="5400" dirty="0">
                <a:latin typeface="Aharoni" panose="02010803020104030203" pitchFamily="2" charset="-79"/>
                <a:cs typeface="Aharoni" panose="02010803020104030203" pitchFamily="2" charset="-79"/>
              </a:rPr>
              <a:t>Anton Wilhelm Amo</a:t>
            </a:r>
            <a:endParaRPr lang="en-US" sz="4000"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Stephanie </a:t>
            </a:r>
            <a:r>
              <a:rPr lang="en-US" dirty="0" err="1">
                <a:latin typeface="Aharoni" panose="02010803020104030203" pitchFamily="2" charset="-79"/>
                <a:cs typeface="Aharoni" panose="02010803020104030203" pitchFamily="2" charset="-79"/>
              </a:rPr>
              <a:t>Spoto</a:t>
            </a:r>
            <a:endParaRPr lang="en-US" dirty="0">
              <a:latin typeface="Aharoni" panose="02010803020104030203" pitchFamily="2" charset="-79"/>
              <a:cs typeface="Aharoni" panose="02010803020104030203" pitchFamily="2" charset="-79"/>
            </a:endParaRPr>
          </a:p>
          <a:p>
            <a:r>
              <a:rPr lang="en-US" dirty="0" err="1">
                <a:latin typeface="Aharoni" panose="02010803020104030203" pitchFamily="2" charset="-79"/>
                <a:cs typeface="Aharoni" panose="02010803020104030203" pitchFamily="2" charset="-79"/>
              </a:rPr>
              <a:t>Gentrain</a:t>
            </a:r>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Monterey Peninsula College</a:t>
            </a:r>
          </a:p>
        </p:txBody>
      </p:sp>
    </p:spTree>
    <p:extLst>
      <p:ext uri="{BB962C8B-B14F-4D97-AF65-F5344CB8AC3E}">
        <p14:creationId xmlns:p14="http://schemas.microsoft.com/office/powerpoint/2010/main" val="97448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1429-2DD0-4611-88F9-8A06E222BCD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66CD2F5-6D1D-49F0-B58C-6F393D38F322}"/>
              </a:ext>
            </a:extLst>
          </p:cNvPr>
          <p:cNvSpPr>
            <a:spLocks noGrp="1"/>
          </p:cNvSpPr>
          <p:nvPr>
            <p:ph idx="1"/>
          </p:nvPr>
        </p:nvSpPr>
        <p:spPr>
          <a:xfrm>
            <a:off x="5424054" y="1941005"/>
            <a:ext cx="6323907" cy="4108257"/>
          </a:xfrm>
        </p:spPr>
        <p:txBody>
          <a:bodyPr/>
          <a:lstStyle/>
          <a:p>
            <a:r>
              <a:rPr lang="en-US" i="1" dirty="0"/>
              <a:t>Whatever feels, lives; whatever lives, depends on nourishment; whatever lives and depends on nourishment grows; whatever is of this nature is in the end resolved into its basic principles; whatever comes to be resolved into its basic principles is a complex; every complex has its constituent parts; whatever this is true of is a divisible body. If therefore the human mind feels, it follows that it is a divisible body.</a:t>
            </a:r>
          </a:p>
          <a:p>
            <a:r>
              <a:rPr lang="en-US" i="1" dirty="0"/>
              <a:t>Anton Wilhelm Amo</a:t>
            </a:r>
            <a:endParaRPr lang="en-US" dirty="0"/>
          </a:p>
        </p:txBody>
      </p:sp>
      <p:pic>
        <p:nvPicPr>
          <p:cNvPr id="4098" name="Picture 2" descr="Anton Wilhelm Amo (ca. 1703-59) – Black Central Europe">
            <a:extLst>
              <a:ext uri="{FF2B5EF4-FFF2-40B4-BE49-F238E27FC236}">
                <a16:creationId xmlns:a16="http://schemas.microsoft.com/office/drawing/2014/main" id="{7DF6DE81-79A0-4258-A387-7B75AEF16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1005"/>
            <a:ext cx="5213639" cy="391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2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E7A6-5546-4BEF-B54F-CB3B6458816C}"/>
              </a:ext>
            </a:extLst>
          </p:cNvPr>
          <p:cNvSpPr>
            <a:spLocks noGrp="1"/>
          </p:cNvSpPr>
          <p:nvPr>
            <p:ph type="title"/>
          </p:nvPr>
        </p:nvSpPr>
        <p:spPr/>
        <p:txBody>
          <a:bodyPr/>
          <a:lstStyle/>
          <a:p>
            <a:r>
              <a:rPr lang="en-US" dirty="0"/>
              <a:t>Publications and financial trouble</a:t>
            </a:r>
          </a:p>
        </p:txBody>
      </p:sp>
      <p:sp>
        <p:nvSpPr>
          <p:cNvPr id="3" name="Content Placeholder 2">
            <a:extLst>
              <a:ext uri="{FF2B5EF4-FFF2-40B4-BE49-F238E27FC236}">
                <a16:creationId xmlns:a16="http://schemas.microsoft.com/office/drawing/2014/main" id="{CAB67DB8-4DC1-48CD-A94A-7062FA9A5D54}"/>
              </a:ext>
            </a:extLst>
          </p:cNvPr>
          <p:cNvSpPr>
            <a:spLocks noGrp="1"/>
          </p:cNvSpPr>
          <p:nvPr>
            <p:ph idx="1"/>
          </p:nvPr>
        </p:nvSpPr>
        <p:spPr>
          <a:xfrm>
            <a:off x="218210" y="1845735"/>
            <a:ext cx="8645236" cy="4284902"/>
          </a:xfrm>
        </p:spPr>
        <p:txBody>
          <a:bodyPr>
            <a:normAutofit fontScale="70000" lnSpcReduction="20000"/>
          </a:bodyPr>
          <a:lstStyle/>
          <a:p>
            <a:pPr>
              <a:buFont typeface="Wingdings" panose="05000000000000000000" pitchFamily="2" charset="2"/>
              <a:buChar char="§"/>
            </a:pPr>
            <a:r>
              <a:rPr lang="en-US" dirty="0"/>
              <a:t> University of Halle: Amo gave lectures on Leibniz, Christian Wolff, and on the philosophy of law</a:t>
            </a:r>
          </a:p>
          <a:p>
            <a:pPr>
              <a:buFont typeface="Wingdings" panose="05000000000000000000" pitchFamily="2" charset="2"/>
              <a:buChar char="§"/>
            </a:pPr>
            <a:r>
              <a:rPr lang="en-US" dirty="0"/>
              <a:t> Write a book </a:t>
            </a:r>
            <a:r>
              <a:rPr lang="en-US" i="1" dirty="0"/>
              <a:t>De </a:t>
            </a:r>
            <a:r>
              <a:rPr lang="en-US" i="1" dirty="0" err="1"/>
              <a:t>Arte</a:t>
            </a:r>
            <a:r>
              <a:rPr lang="en-US" i="1" dirty="0"/>
              <a:t> </a:t>
            </a:r>
            <a:r>
              <a:rPr lang="en-US" i="1" dirty="0" err="1"/>
              <a:t>Sobrie</a:t>
            </a:r>
            <a:r>
              <a:rPr lang="en-US" i="1" dirty="0"/>
              <a:t> et Accurate </a:t>
            </a:r>
            <a:r>
              <a:rPr lang="en-US" i="1" dirty="0" err="1"/>
              <a:t>Philosophandi</a:t>
            </a:r>
            <a:r>
              <a:rPr lang="en-US" dirty="0"/>
              <a:t> (“On the Art of Sober and Accurate </a:t>
            </a:r>
            <a:r>
              <a:rPr lang="en-US" dirty="0" err="1"/>
              <a:t>Philosophising</a:t>
            </a:r>
            <a:r>
              <a:rPr lang="en-US" dirty="0"/>
              <a:t>”), 1738.</a:t>
            </a:r>
          </a:p>
          <a:p>
            <a:pPr lvl="1">
              <a:buFont typeface="Wingdings" panose="05000000000000000000" pitchFamily="2" charset="2"/>
              <a:buChar char="§"/>
            </a:pPr>
            <a:r>
              <a:rPr lang="en-US" dirty="0"/>
              <a:t>Translations in German, and Russian</a:t>
            </a:r>
          </a:p>
          <a:p>
            <a:pPr>
              <a:buFont typeface="Wingdings" panose="05000000000000000000" pitchFamily="2" charset="2"/>
              <a:buChar char="§"/>
            </a:pPr>
            <a:r>
              <a:rPr lang="en-US" dirty="0"/>
              <a:t> Advocated for mechanistic view of the body </a:t>
            </a:r>
            <a:r>
              <a:rPr lang="en-US" dirty="0">
                <a:sym typeface="Wingdings" panose="05000000000000000000" pitchFamily="2" charset="2"/>
              </a:rPr>
              <a:t> work angered clericals and pushed him to leave another university and went to Jena</a:t>
            </a:r>
          </a:p>
          <a:p>
            <a:pPr>
              <a:buFont typeface="Wingdings" panose="05000000000000000000" pitchFamily="2" charset="2"/>
              <a:buChar char="§"/>
            </a:pPr>
            <a:r>
              <a:rPr lang="en-US" dirty="0"/>
              <a:t> Though one of the most brilliant philosophers at any of these universities, his financial situation was getting worse</a:t>
            </a:r>
          </a:p>
          <a:p>
            <a:pPr>
              <a:buFont typeface="Wingdings" panose="05000000000000000000" pitchFamily="2" charset="2"/>
              <a:buChar char="§"/>
            </a:pPr>
            <a:r>
              <a:rPr lang="en-US" dirty="0"/>
              <a:t> Was forced to mention this in his appeal to the university, requesting permission to give public lectures:</a:t>
            </a:r>
          </a:p>
          <a:p>
            <a:r>
              <a:rPr lang="en-US" i="1" dirty="0"/>
              <a:t>Following a practice of doing good service for the state, pricked on by the sharp dart of poverty (for I have a poor home), I have, to the best of my ability, been teaching philosophy at home in both the universities of Wittenberg and Halle, and have quite often engaged in public disputation, and have performed these tasks with diligence. Therefore, you, gentlemen of outstanding reputation in the world of letters, I hope that you will pay the same attention to me in this, your famous seat of the Muses. Once you have kindly shown me this indulgence, I shall thank you for your action, and shall never grow tired of praying to heaven that you, my excellent patron, may enjoy forever a most desirable happiness.</a:t>
            </a:r>
          </a:p>
          <a:p>
            <a:r>
              <a:rPr lang="en-US" dirty="0"/>
              <a:t>Antonius </a:t>
            </a:r>
            <a:r>
              <a:rPr lang="en-US" dirty="0" err="1"/>
              <a:t>Guilielmus</a:t>
            </a:r>
            <a:r>
              <a:rPr lang="en-US" dirty="0"/>
              <a:t> Amo </a:t>
            </a:r>
            <a:r>
              <a:rPr lang="en-US" dirty="0" err="1"/>
              <a:t>Afer</a:t>
            </a:r>
            <a:r>
              <a:rPr lang="en-US" dirty="0"/>
              <a:t>, </a:t>
            </a:r>
            <a:r>
              <a:rPr lang="en-US" dirty="0" err="1"/>
              <a:t>Philos</a:t>
            </a:r>
            <a:r>
              <a:rPr lang="en-US" dirty="0"/>
              <a:t>, et art. liberal. Magister </a:t>
            </a:r>
            <a:r>
              <a:rPr lang="en-US" dirty="0" err="1"/>
              <a:t>legens</a:t>
            </a:r>
            <a:r>
              <a:rPr lang="en-US" dirty="0"/>
              <a:t> et. </a:t>
            </a:r>
            <a:r>
              <a:rPr lang="en-US" dirty="0" err="1"/>
              <a:t>Jur</a:t>
            </a:r>
            <a:r>
              <a:rPr lang="en-US" dirty="0"/>
              <a:t>. </a:t>
            </a:r>
            <a:r>
              <a:rPr lang="en-US" dirty="0" err="1"/>
              <a:t>cand</a:t>
            </a:r>
            <a:r>
              <a:rPr lang="en-US" dirty="0"/>
              <a:t>.” (Halle, 27 June 1739)</a:t>
            </a:r>
            <a:endParaRPr lang="en-US" i="1" dirty="0"/>
          </a:p>
          <a:p>
            <a:pPr marL="0" indent="0">
              <a:buNone/>
            </a:pPr>
            <a:endParaRPr lang="en-US" dirty="0"/>
          </a:p>
        </p:txBody>
      </p:sp>
      <p:pic>
        <p:nvPicPr>
          <p:cNvPr id="4" name="Picture 2">
            <a:extLst>
              <a:ext uri="{FF2B5EF4-FFF2-40B4-BE49-F238E27FC236}">
                <a16:creationId xmlns:a16="http://schemas.microsoft.com/office/drawing/2014/main" id="{66246C62-0061-4F07-B7A5-3417A3379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1002" y="1991206"/>
            <a:ext cx="2824019" cy="376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4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2DA1-3E12-4E35-AA69-1F89A1C317C2}"/>
              </a:ext>
            </a:extLst>
          </p:cNvPr>
          <p:cNvSpPr>
            <a:spLocks noGrp="1"/>
          </p:cNvSpPr>
          <p:nvPr>
            <p:ph type="title"/>
          </p:nvPr>
        </p:nvSpPr>
        <p:spPr/>
        <p:txBody>
          <a:bodyPr/>
          <a:lstStyle/>
          <a:p>
            <a:r>
              <a:rPr lang="en-US" dirty="0"/>
              <a:t>Return to Ghana</a:t>
            </a:r>
          </a:p>
        </p:txBody>
      </p:sp>
      <p:sp>
        <p:nvSpPr>
          <p:cNvPr id="3" name="Content Placeholder 2">
            <a:extLst>
              <a:ext uri="{FF2B5EF4-FFF2-40B4-BE49-F238E27FC236}">
                <a16:creationId xmlns:a16="http://schemas.microsoft.com/office/drawing/2014/main" id="{84B3ABF5-791E-4E0E-ADDF-BF0B14831A95}"/>
              </a:ext>
            </a:extLst>
          </p:cNvPr>
          <p:cNvSpPr>
            <a:spLocks noGrp="1"/>
          </p:cNvSpPr>
          <p:nvPr>
            <p:ph idx="1"/>
          </p:nvPr>
        </p:nvSpPr>
        <p:spPr>
          <a:xfrm>
            <a:off x="696191" y="1737360"/>
            <a:ext cx="4411980" cy="4523893"/>
          </a:xfrm>
        </p:spPr>
        <p:txBody>
          <a:bodyPr>
            <a:normAutofit fontScale="85000" lnSpcReduction="20000"/>
          </a:bodyPr>
          <a:lstStyle/>
          <a:p>
            <a:pPr>
              <a:buFont typeface="Wingdings" panose="05000000000000000000" pitchFamily="2" charset="2"/>
              <a:buChar char="§"/>
            </a:pPr>
            <a:r>
              <a:rPr lang="en-US" dirty="0"/>
              <a:t> Several things came together to induce Amo to leave Europe:</a:t>
            </a:r>
          </a:p>
          <a:p>
            <a:pPr lvl="1">
              <a:buFont typeface="Wingdings" panose="05000000000000000000" pitchFamily="2" charset="2"/>
              <a:buChar char="§"/>
            </a:pPr>
            <a:r>
              <a:rPr lang="en-US" dirty="0"/>
              <a:t>He fell in love with a fellow student and was rejected (whether this is true or not is uncertain – part of a satirical article which made fun of Amo), article dated 1747</a:t>
            </a:r>
          </a:p>
          <a:p>
            <a:pPr lvl="1">
              <a:buFont typeface="Wingdings" panose="05000000000000000000" pitchFamily="2" charset="2"/>
              <a:buChar char="§"/>
            </a:pPr>
            <a:r>
              <a:rPr lang="en-US" dirty="0"/>
              <a:t>Financial hardships</a:t>
            </a:r>
          </a:p>
          <a:p>
            <a:pPr lvl="1">
              <a:buFont typeface="Wingdings" panose="05000000000000000000" pitchFamily="2" charset="2"/>
              <a:buChar char="§"/>
            </a:pPr>
            <a:r>
              <a:rPr lang="en-US" dirty="0"/>
              <a:t>Death of his supervisor and friend </a:t>
            </a:r>
            <a:r>
              <a:rPr lang="en-US" dirty="0" err="1"/>
              <a:t>Ludewig</a:t>
            </a:r>
            <a:r>
              <a:rPr lang="en-US" dirty="0"/>
              <a:t> (1743)</a:t>
            </a:r>
          </a:p>
          <a:p>
            <a:pPr lvl="1">
              <a:buFont typeface="Wingdings" panose="05000000000000000000" pitchFamily="2" charset="2"/>
              <a:buChar char="§"/>
            </a:pPr>
            <a:r>
              <a:rPr lang="en-US" dirty="0"/>
              <a:t>Universities becoming less liberal and more intellectually narrow</a:t>
            </a:r>
          </a:p>
          <a:p>
            <a:pPr lvl="2">
              <a:buFont typeface="Wingdings" panose="05000000000000000000" pitchFamily="2" charset="2"/>
              <a:buChar char="§"/>
            </a:pPr>
            <a:r>
              <a:rPr lang="en-US" dirty="0"/>
              <a:t>People arguing against the secularization of education were gaining ascendency over people who argued for intellectual freedom (like Christian Wolff)</a:t>
            </a:r>
          </a:p>
          <a:p>
            <a:pPr>
              <a:buFont typeface="Wingdings" panose="05000000000000000000" pitchFamily="2" charset="2"/>
              <a:buChar char="§"/>
            </a:pPr>
            <a:r>
              <a:rPr lang="en-US" dirty="0"/>
              <a:t>Returned to Ghana </a:t>
            </a:r>
            <a:r>
              <a:rPr lang="en-US" dirty="0">
                <a:sym typeface="Wingdings" panose="05000000000000000000" pitchFamily="2" charset="2"/>
              </a:rPr>
              <a:t> father and sister still there</a:t>
            </a:r>
          </a:p>
          <a:p>
            <a:pPr>
              <a:buFont typeface="Wingdings" panose="05000000000000000000" pitchFamily="2" charset="2"/>
              <a:buChar char="§"/>
            </a:pPr>
            <a:r>
              <a:rPr lang="en-US" dirty="0">
                <a:sym typeface="Wingdings" panose="05000000000000000000" pitchFamily="2" charset="2"/>
              </a:rPr>
              <a:t> records become more obscure: but one account has him taken prisoner in a Dutch fortress, Fort San Sebastian in </a:t>
            </a:r>
            <a:r>
              <a:rPr lang="en-US" dirty="0" err="1">
                <a:sym typeface="Wingdings" panose="05000000000000000000" pitchFamily="2" charset="2"/>
              </a:rPr>
              <a:t>Shama</a:t>
            </a:r>
            <a:r>
              <a:rPr lang="en-US" dirty="0">
                <a:sym typeface="Wingdings" panose="05000000000000000000" pitchFamily="2" charset="2"/>
              </a:rPr>
              <a:t> (c. 1750) to stop him from fomenting dissent</a:t>
            </a:r>
          </a:p>
          <a:p>
            <a:pPr>
              <a:buFont typeface="Wingdings" panose="05000000000000000000" pitchFamily="2" charset="2"/>
              <a:buChar char="§"/>
            </a:pPr>
            <a:r>
              <a:rPr lang="en-US" dirty="0">
                <a:sym typeface="Wingdings" panose="05000000000000000000" pitchFamily="2" charset="2"/>
              </a:rPr>
              <a:t>Likely this is where he died</a:t>
            </a:r>
            <a:endParaRPr lang="en-US" dirty="0"/>
          </a:p>
        </p:txBody>
      </p:sp>
      <p:pic>
        <p:nvPicPr>
          <p:cNvPr id="5124" name="Picture 4" descr="Fort San Sebastian - Wikipedia">
            <a:extLst>
              <a:ext uri="{FF2B5EF4-FFF2-40B4-BE49-F238E27FC236}">
                <a16:creationId xmlns:a16="http://schemas.microsoft.com/office/drawing/2014/main" id="{2C7E77DD-E063-42A1-BFF7-15ED03497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295" y="887991"/>
            <a:ext cx="4924425" cy="23440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ort St. Sebastian, a photo from Western, South | TrekEarth">
            <a:extLst>
              <a:ext uri="{FF2B5EF4-FFF2-40B4-BE49-F238E27FC236}">
                <a16:creationId xmlns:a16="http://schemas.microsoft.com/office/drawing/2014/main" id="{F68CDA06-0098-4232-9106-588E81AA9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295" y="3510934"/>
            <a:ext cx="4797829" cy="292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7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0D3A-EB7E-4408-BE1A-26F9D7618491}"/>
              </a:ext>
            </a:extLst>
          </p:cNvPr>
          <p:cNvSpPr>
            <a:spLocks noGrp="1"/>
          </p:cNvSpPr>
          <p:nvPr>
            <p:ph type="title"/>
          </p:nvPr>
        </p:nvSpPr>
        <p:spPr/>
        <p:txBody>
          <a:bodyPr/>
          <a:lstStyle/>
          <a:p>
            <a:r>
              <a:rPr lang="en-US" dirty="0"/>
              <a:t>Anton Wilhelm Amo (c.1703-58)</a:t>
            </a:r>
            <a:br>
              <a:rPr lang="en-US" dirty="0"/>
            </a:br>
            <a:r>
              <a:rPr lang="en-US" i="1" dirty="0"/>
              <a:t>early life</a:t>
            </a:r>
            <a:endParaRPr lang="en-US" dirty="0"/>
          </a:p>
        </p:txBody>
      </p:sp>
      <p:sp>
        <p:nvSpPr>
          <p:cNvPr id="3" name="Content Placeholder 2">
            <a:extLst>
              <a:ext uri="{FF2B5EF4-FFF2-40B4-BE49-F238E27FC236}">
                <a16:creationId xmlns:a16="http://schemas.microsoft.com/office/drawing/2014/main" id="{9EEEACA2-299E-47AF-887B-CAA86D19AE62}"/>
              </a:ext>
            </a:extLst>
          </p:cNvPr>
          <p:cNvSpPr>
            <a:spLocks noGrp="1"/>
          </p:cNvSpPr>
          <p:nvPr>
            <p:ph idx="1"/>
          </p:nvPr>
        </p:nvSpPr>
        <p:spPr>
          <a:xfrm>
            <a:off x="3782292" y="1839190"/>
            <a:ext cx="5137438" cy="4488873"/>
          </a:xfrm>
        </p:spPr>
        <p:txBody>
          <a:bodyPr>
            <a:normAutofit lnSpcReduction="10000"/>
          </a:bodyPr>
          <a:lstStyle/>
          <a:p>
            <a:pPr>
              <a:buFont typeface="Wingdings" panose="05000000000000000000" pitchFamily="2" charset="2"/>
              <a:buChar char="§"/>
            </a:pPr>
            <a:r>
              <a:rPr lang="en-US" dirty="0"/>
              <a:t> Anton Wilhelm Amo: physician and philosopher</a:t>
            </a:r>
          </a:p>
          <a:p>
            <a:pPr>
              <a:buFont typeface="Wingdings" panose="05000000000000000000" pitchFamily="2" charset="2"/>
              <a:buChar char="§"/>
            </a:pPr>
            <a:r>
              <a:rPr lang="en-US" dirty="0"/>
              <a:t> Born Axim, Ghana (1703)</a:t>
            </a:r>
          </a:p>
          <a:p>
            <a:pPr>
              <a:buFont typeface="Wingdings" panose="05000000000000000000" pitchFamily="2" charset="2"/>
              <a:buChar char="§"/>
            </a:pPr>
            <a:r>
              <a:rPr lang="en-US" dirty="0"/>
              <a:t> Brought to the Netherlands at the age of 3</a:t>
            </a:r>
          </a:p>
          <a:p>
            <a:pPr lvl="1">
              <a:buFont typeface="Wingdings" panose="05000000000000000000" pitchFamily="2" charset="2"/>
              <a:buChar char="§"/>
            </a:pPr>
            <a:r>
              <a:rPr lang="en-US" dirty="0"/>
              <a:t>Dutch West Indies Company was bringing slaves to the Americas, but also charged with spreading Christianity</a:t>
            </a:r>
          </a:p>
          <a:p>
            <a:pPr lvl="1">
              <a:buFont typeface="Wingdings" panose="05000000000000000000" pitchFamily="2" charset="2"/>
              <a:buChar char="§"/>
            </a:pPr>
            <a:r>
              <a:rPr lang="en-US" dirty="0"/>
              <a:t>In 1706, a local preacher in Ghana decided to send a boy, Amo, who had Christian parents to the Netherlands for baptism and education</a:t>
            </a:r>
          </a:p>
          <a:p>
            <a:pPr>
              <a:buFont typeface="Wingdings" panose="05000000000000000000" pitchFamily="2" charset="2"/>
              <a:buChar char="§"/>
            </a:pPr>
            <a:r>
              <a:rPr lang="en-US" dirty="0"/>
              <a:t> In 1707, he was given to Duke Anton </a:t>
            </a:r>
            <a:r>
              <a:rPr lang="en-US" dirty="0" err="1"/>
              <a:t>Alrich</a:t>
            </a:r>
            <a:r>
              <a:rPr lang="en-US" dirty="0"/>
              <a:t> of Brunswick-</a:t>
            </a:r>
            <a:r>
              <a:rPr lang="en-US" dirty="0" err="1"/>
              <a:t>Wolfenbuttel</a:t>
            </a:r>
            <a:endParaRPr lang="en-US" dirty="0"/>
          </a:p>
          <a:p>
            <a:pPr>
              <a:buFont typeface="Wingdings" panose="05000000000000000000" pitchFamily="2" charset="2"/>
              <a:buChar char="§"/>
            </a:pPr>
            <a:r>
              <a:rPr lang="en-US" dirty="0"/>
              <a:t> Dutch West Indies Company quickly replaced the local preacher who had sent Amo to Netherlands, and resumed focus on slave trade</a:t>
            </a:r>
          </a:p>
        </p:txBody>
      </p:sp>
      <p:pic>
        <p:nvPicPr>
          <p:cNvPr id="2054" name="Picture 6">
            <a:extLst>
              <a:ext uri="{FF2B5EF4-FFF2-40B4-BE49-F238E27FC236}">
                <a16:creationId xmlns:a16="http://schemas.microsoft.com/office/drawing/2014/main" id="{3BA62114-3474-483D-BF75-FC85C72C2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078" y="2154264"/>
            <a:ext cx="2725104" cy="36334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nton Wilhelm Amo: The African Philosopher in 18th Europe – Blog of the APA">
            <a:extLst>
              <a:ext uri="{FF2B5EF4-FFF2-40B4-BE49-F238E27FC236}">
                <a16:creationId xmlns:a16="http://schemas.microsoft.com/office/drawing/2014/main" id="{4CB0AB55-0C57-4FC7-8929-8EC7697AB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18" y="1839191"/>
            <a:ext cx="3270106" cy="436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6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4700-55BA-4CF3-BBF7-A626BB066794}"/>
              </a:ext>
            </a:extLst>
          </p:cNvPr>
          <p:cNvSpPr>
            <a:spLocks noGrp="1"/>
          </p:cNvSpPr>
          <p:nvPr>
            <p:ph type="title"/>
          </p:nvPr>
        </p:nvSpPr>
        <p:spPr/>
        <p:txBody>
          <a:bodyPr/>
          <a:lstStyle/>
          <a:p>
            <a:r>
              <a:rPr lang="en-US" dirty="0"/>
              <a:t>Education and profession</a:t>
            </a:r>
          </a:p>
        </p:txBody>
      </p:sp>
      <p:sp>
        <p:nvSpPr>
          <p:cNvPr id="3" name="Content Placeholder 2">
            <a:extLst>
              <a:ext uri="{FF2B5EF4-FFF2-40B4-BE49-F238E27FC236}">
                <a16:creationId xmlns:a16="http://schemas.microsoft.com/office/drawing/2014/main" id="{5DD9E17F-DA61-4FAB-B63B-5106C881AB87}"/>
              </a:ext>
            </a:extLst>
          </p:cNvPr>
          <p:cNvSpPr>
            <a:spLocks noGrp="1"/>
          </p:cNvSpPr>
          <p:nvPr>
            <p:ph idx="1"/>
          </p:nvPr>
        </p:nvSpPr>
        <p:spPr>
          <a:xfrm>
            <a:off x="5216236" y="1845733"/>
            <a:ext cx="5939444" cy="4149821"/>
          </a:xfrm>
        </p:spPr>
        <p:txBody>
          <a:bodyPr>
            <a:normAutofit fontScale="85000" lnSpcReduction="20000"/>
          </a:bodyPr>
          <a:lstStyle/>
          <a:p>
            <a:pPr>
              <a:buFont typeface="Wingdings" panose="05000000000000000000" pitchFamily="2" charset="2"/>
              <a:buChar char="§"/>
            </a:pPr>
            <a:r>
              <a:rPr lang="en-US" dirty="0"/>
              <a:t> Under the Duke, Amo mastered German, French, Latin, Greek, Dutch, and Hebrew</a:t>
            </a:r>
          </a:p>
          <a:p>
            <a:pPr>
              <a:buFont typeface="Wingdings" panose="05000000000000000000" pitchFamily="2" charset="2"/>
              <a:buChar char="§"/>
            </a:pPr>
            <a:r>
              <a:rPr lang="en-US" dirty="0"/>
              <a:t> Duke supported the arts and sciences, wrote hymns, was a theologian </a:t>
            </a:r>
          </a:p>
          <a:p>
            <a:pPr lvl="1">
              <a:buFont typeface="Wingdings" panose="05000000000000000000" pitchFamily="2" charset="2"/>
              <a:buChar char="§"/>
            </a:pPr>
            <a:r>
              <a:rPr lang="en-US" dirty="0"/>
              <a:t>Converted to Catholicism, and this made him a bit of an outcaste </a:t>
            </a:r>
          </a:p>
          <a:p>
            <a:pPr>
              <a:buFont typeface="Wingdings" panose="05000000000000000000" pitchFamily="2" charset="2"/>
              <a:buChar char="§"/>
            </a:pPr>
            <a:r>
              <a:rPr lang="en-US" dirty="0"/>
              <a:t> Became adept in medicine, law, and philosophy</a:t>
            </a:r>
          </a:p>
          <a:p>
            <a:pPr>
              <a:buFont typeface="Wingdings" panose="05000000000000000000" pitchFamily="2" charset="2"/>
              <a:buChar char="§"/>
            </a:pPr>
            <a:r>
              <a:rPr lang="en-US" dirty="0"/>
              <a:t>Was drawn to the university at Halle for its intellectual freedom and nonconformist faculty for his studies</a:t>
            </a:r>
          </a:p>
          <a:p>
            <a:pPr>
              <a:buFont typeface="Wingdings" panose="05000000000000000000" pitchFamily="2" charset="2"/>
              <a:buChar char="§"/>
            </a:pPr>
            <a:r>
              <a:rPr lang="en-US" dirty="0"/>
              <a:t> Professor of philosophy at the universities of Halle, Jena, and Wittenberg</a:t>
            </a:r>
          </a:p>
          <a:p>
            <a:pPr lvl="1">
              <a:buFont typeface="Wingdings" panose="05000000000000000000" pitchFamily="2" charset="2"/>
              <a:buChar char="§"/>
            </a:pPr>
            <a:r>
              <a:rPr lang="en-US" dirty="0"/>
              <a:t>Taught courses in medicine, psychology, cryptology, and other fields</a:t>
            </a:r>
          </a:p>
          <a:p>
            <a:pPr>
              <a:buFont typeface="Wingdings" panose="05000000000000000000" pitchFamily="2" charset="2"/>
              <a:buChar char="§"/>
            </a:pPr>
            <a:r>
              <a:rPr lang="en-US" dirty="0"/>
              <a:t> In the middle battles to rescue universities from political and church influence</a:t>
            </a:r>
          </a:p>
          <a:p>
            <a:pPr lvl="1">
              <a:buFont typeface="Wingdings" panose="05000000000000000000" pitchFamily="2" charset="2"/>
              <a:buChar char="§"/>
            </a:pPr>
            <a:r>
              <a:rPr lang="en-US" dirty="0"/>
              <a:t>And in the middle of debates around mechanistic explanations of natural phenomenon</a:t>
            </a:r>
          </a:p>
        </p:txBody>
      </p:sp>
      <p:pic>
        <p:nvPicPr>
          <p:cNvPr id="4" name="Picture 3">
            <a:extLst>
              <a:ext uri="{FF2B5EF4-FFF2-40B4-BE49-F238E27FC236}">
                <a16:creationId xmlns:a16="http://schemas.microsoft.com/office/drawing/2014/main" id="{C7011979-1262-4D48-91F7-ECFA527C502F}"/>
              </a:ext>
            </a:extLst>
          </p:cNvPr>
          <p:cNvPicPr>
            <a:picLocks noChangeAspect="1"/>
          </p:cNvPicPr>
          <p:nvPr/>
        </p:nvPicPr>
        <p:blipFill rotWithShape="1">
          <a:blip r:embed="rId2"/>
          <a:srcRect l="24119" t="21212" r="33863" b="12576"/>
          <a:stretch/>
        </p:blipFill>
        <p:spPr>
          <a:xfrm>
            <a:off x="93518" y="1845733"/>
            <a:ext cx="5122718" cy="4540828"/>
          </a:xfrm>
          <a:prstGeom prst="rect">
            <a:avLst/>
          </a:prstGeom>
        </p:spPr>
      </p:pic>
    </p:spTree>
    <p:extLst>
      <p:ext uri="{BB962C8B-B14F-4D97-AF65-F5344CB8AC3E}">
        <p14:creationId xmlns:p14="http://schemas.microsoft.com/office/powerpoint/2010/main" val="382698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BE3E-BE0C-4BAD-A890-7DD49950E09D}"/>
              </a:ext>
            </a:extLst>
          </p:cNvPr>
          <p:cNvSpPr>
            <a:spLocks noGrp="1"/>
          </p:cNvSpPr>
          <p:nvPr>
            <p:ph type="title"/>
          </p:nvPr>
        </p:nvSpPr>
        <p:spPr/>
        <p:txBody>
          <a:bodyPr/>
          <a:lstStyle/>
          <a:p>
            <a:r>
              <a:rPr lang="en-US" dirty="0"/>
              <a:t>Thesis defense</a:t>
            </a:r>
            <a:br>
              <a:rPr lang="en-US" dirty="0"/>
            </a:br>
            <a:r>
              <a:rPr lang="en-US" i="1" dirty="0"/>
              <a:t>From the university journal of Halle</a:t>
            </a:r>
            <a:endParaRPr lang="en-US" dirty="0"/>
          </a:p>
        </p:txBody>
      </p:sp>
      <p:sp>
        <p:nvSpPr>
          <p:cNvPr id="3" name="Content Placeholder 2">
            <a:extLst>
              <a:ext uri="{FF2B5EF4-FFF2-40B4-BE49-F238E27FC236}">
                <a16:creationId xmlns:a16="http://schemas.microsoft.com/office/drawing/2014/main" id="{CDF7A62D-1F90-4B05-A2DF-680BBA0ADA32}"/>
              </a:ext>
            </a:extLst>
          </p:cNvPr>
          <p:cNvSpPr>
            <a:spLocks noGrp="1"/>
          </p:cNvSpPr>
          <p:nvPr>
            <p:ph idx="1"/>
          </p:nvPr>
        </p:nvSpPr>
        <p:spPr/>
        <p:txBody>
          <a:bodyPr>
            <a:normAutofit lnSpcReduction="10000"/>
          </a:bodyPr>
          <a:lstStyle/>
          <a:p>
            <a:r>
              <a:rPr lang="en-US" dirty="0"/>
              <a:t>There resided here for some time an African called Antonius </a:t>
            </a:r>
            <a:r>
              <a:rPr lang="en-US" dirty="0" err="1"/>
              <a:t>Wilhemus</a:t>
            </a:r>
            <a:r>
              <a:rPr lang="en-US" dirty="0"/>
              <a:t> Amo who belonged in the household of His Royal Highness. As he had before then thoroughly mastered the Latin language, he very diligently and with great success studied here in the School of private law. As a result, he became most accomplished in that field. With the knowledge and consent of his patrons, who had maintained him up till that time, he registered with Dean von </a:t>
            </a:r>
            <a:r>
              <a:rPr lang="en-US" dirty="0" err="1"/>
              <a:t>Ludewig</a:t>
            </a:r>
            <a:r>
              <a:rPr lang="en-US" dirty="0"/>
              <a:t> to give a public defense of a dissertation under him. To make the argument of the dissertation appropriate to his status and circumstance, they approved for him the theme “De Jure </a:t>
            </a:r>
            <a:r>
              <a:rPr lang="en-US" dirty="0" err="1"/>
              <a:t>Maurorum</a:t>
            </a:r>
            <a:r>
              <a:rPr lang="en-US" dirty="0"/>
              <a:t> in Europa”: in other words, on the rights of Black Africans in Europe. In it, not only has he shown, basing himself upon Law and History, that African kings were once vassal to the Roman Emperor, and that every one of them had an Imperial Patent, which Justinian, too, had granted, but he especially also examined the question to what extent the freedom or servitude of Africans in Europe, who had been purchased by Christians, accorded with laws commonly accepted at that time.</a:t>
            </a:r>
          </a:p>
          <a:p>
            <a:r>
              <a:rPr lang="en-US" i="1" dirty="0"/>
              <a:t>Halle University journal, 1729</a:t>
            </a:r>
          </a:p>
        </p:txBody>
      </p:sp>
    </p:spTree>
    <p:extLst>
      <p:ext uri="{BB962C8B-B14F-4D97-AF65-F5344CB8AC3E}">
        <p14:creationId xmlns:p14="http://schemas.microsoft.com/office/powerpoint/2010/main" val="395248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3698-F52B-49A3-AF55-9065A59CF8D0}"/>
              </a:ext>
            </a:extLst>
          </p:cNvPr>
          <p:cNvSpPr>
            <a:spLocks noGrp="1"/>
          </p:cNvSpPr>
          <p:nvPr>
            <p:ph type="title"/>
          </p:nvPr>
        </p:nvSpPr>
        <p:spPr/>
        <p:txBody>
          <a:bodyPr/>
          <a:lstStyle/>
          <a:p>
            <a:r>
              <a:rPr lang="en-US" dirty="0"/>
              <a:t>Amo’s two theses</a:t>
            </a:r>
          </a:p>
        </p:txBody>
      </p:sp>
      <p:sp>
        <p:nvSpPr>
          <p:cNvPr id="3" name="Content Placeholder 2">
            <a:extLst>
              <a:ext uri="{FF2B5EF4-FFF2-40B4-BE49-F238E27FC236}">
                <a16:creationId xmlns:a16="http://schemas.microsoft.com/office/drawing/2014/main" id="{EEB27249-8271-4867-BBF1-1D3F5CC76E39}"/>
              </a:ext>
            </a:extLst>
          </p:cNvPr>
          <p:cNvSpPr>
            <a:spLocks noGrp="1"/>
          </p:cNvSpPr>
          <p:nvPr>
            <p:ph idx="1"/>
          </p:nvPr>
        </p:nvSpPr>
        <p:spPr>
          <a:xfrm>
            <a:off x="142875" y="1889747"/>
            <a:ext cx="8296102" cy="4004349"/>
          </a:xfrm>
        </p:spPr>
        <p:txBody>
          <a:bodyPr>
            <a:normAutofit fontScale="77500" lnSpcReduction="20000"/>
          </a:bodyPr>
          <a:lstStyle/>
          <a:p>
            <a:pPr>
              <a:buFont typeface="Wingdings" panose="05000000000000000000" pitchFamily="2" charset="2"/>
              <a:buChar char="§"/>
            </a:pPr>
            <a:r>
              <a:rPr lang="en-US" dirty="0"/>
              <a:t> Looking towards religious history, the thesis expounded the crucial contribution of Africa to the development of Christianity </a:t>
            </a:r>
            <a:r>
              <a:rPr lang="en-US" dirty="0">
                <a:sym typeface="Wingdings" panose="05000000000000000000" pitchFamily="2" charset="2"/>
              </a:rPr>
              <a:t> doctrines, practices, and the roll of martyrs</a:t>
            </a:r>
          </a:p>
          <a:p>
            <a:pPr>
              <a:buFont typeface="Wingdings" panose="05000000000000000000" pitchFamily="2" charset="2"/>
              <a:buChar char="§"/>
            </a:pPr>
            <a:r>
              <a:rPr lang="en-US" dirty="0">
                <a:sym typeface="Wingdings" panose="05000000000000000000" pitchFamily="2" charset="2"/>
              </a:rPr>
              <a:t> Drawing from secular history, looked to apply the provisions of the Constantinian settlement and the Justinian code to Africa  since African Kings had been vassals of the Roman Emperor </a:t>
            </a:r>
          </a:p>
          <a:p>
            <a:pPr>
              <a:buFont typeface="Wingdings" panose="05000000000000000000" pitchFamily="2" charset="2"/>
              <a:buChar char="§"/>
            </a:pPr>
            <a:r>
              <a:rPr lang="en-US" dirty="0">
                <a:sym typeface="Wingdings" panose="05000000000000000000" pitchFamily="2" charset="2"/>
              </a:rPr>
              <a:t>Arguing from both law and history, he concluded that the servitude/slavery of Africans by Europeans, who were Christians, was inflict with commonly accepted laws</a:t>
            </a:r>
          </a:p>
          <a:p>
            <a:pPr lvl="1">
              <a:buFont typeface="Wingdings" panose="05000000000000000000" pitchFamily="2" charset="2"/>
              <a:buChar char="§"/>
            </a:pPr>
            <a:r>
              <a:rPr lang="en-US" dirty="0">
                <a:sym typeface="Wingdings" panose="05000000000000000000" pitchFamily="2" charset="2"/>
              </a:rPr>
              <a:t>Enlightenment argument: Amo makes the bulk of his argument around the inadequacy of Europeans in their adherence to laws (rather than making an argument about morality)</a:t>
            </a:r>
          </a:p>
          <a:p>
            <a:pPr>
              <a:buFont typeface="Wingdings" panose="05000000000000000000" pitchFamily="2" charset="2"/>
              <a:buChar char="§"/>
            </a:pPr>
            <a:r>
              <a:rPr lang="en-US" dirty="0">
                <a:sym typeface="Wingdings" panose="05000000000000000000" pitchFamily="2" charset="2"/>
              </a:rPr>
              <a:t> Had anti-clerical and anti-establishment contentions  caused a stir which likely led to the abstract in the university journal</a:t>
            </a:r>
          </a:p>
          <a:p>
            <a:pPr>
              <a:buFont typeface="Wingdings" panose="05000000000000000000" pitchFamily="2" charset="2"/>
              <a:buChar char="§"/>
            </a:pPr>
            <a:r>
              <a:rPr lang="en-US" dirty="0">
                <a:sym typeface="Wingdings" panose="05000000000000000000" pitchFamily="2" charset="2"/>
              </a:rPr>
              <a:t> Also led to Amo leaving Halle in 1729  directed by his advisor </a:t>
            </a:r>
            <a:r>
              <a:rPr lang="en-US" dirty="0" err="1">
                <a:sym typeface="Wingdings" panose="05000000000000000000" pitchFamily="2" charset="2"/>
              </a:rPr>
              <a:t>Ludewig</a:t>
            </a:r>
            <a:r>
              <a:rPr lang="en-US" dirty="0">
                <a:sym typeface="Wingdings" panose="05000000000000000000" pitchFamily="2" charset="2"/>
              </a:rPr>
              <a:t> to seek refuge at nearby Wittenberg University (under the guidance of his friend </a:t>
            </a:r>
            <a:r>
              <a:rPr lang="en-US" dirty="0" err="1">
                <a:sym typeface="Wingdings" panose="05000000000000000000" pitchFamily="2" charset="2"/>
              </a:rPr>
              <a:t>Gotthelf</a:t>
            </a:r>
            <a:r>
              <a:rPr lang="en-US" dirty="0">
                <a:sym typeface="Wingdings" panose="05000000000000000000" pitchFamily="2" charset="2"/>
              </a:rPr>
              <a:t> </a:t>
            </a:r>
            <a:r>
              <a:rPr lang="en-US" dirty="0" err="1">
                <a:sym typeface="Wingdings" panose="05000000000000000000" pitchFamily="2" charset="2"/>
              </a:rPr>
              <a:t>Loescher</a:t>
            </a:r>
            <a:r>
              <a:rPr lang="en-US" dirty="0">
                <a:sym typeface="Wingdings" panose="05000000000000000000" pitchFamily="2" charset="2"/>
              </a:rPr>
              <a:t>).</a:t>
            </a:r>
          </a:p>
          <a:p>
            <a:pPr>
              <a:buFont typeface="Wingdings" panose="05000000000000000000" pitchFamily="2" charset="2"/>
              <a:buChar char="§"/>
            </a:pPr>
            <a:r>
              <a:rPr lang="en-US" dirty="0">
                <a:sym typeface="Wingdings" panose="05000000000000000000" pitchFamily="2" charset="2"/>
              </a:rPr>
              <a:t> It was at Wittenberg that Amo received his degrees and title of Doctor in Philosophy</a:t>
            </a:r>
          </a:p>
          <a:p>
            <a:pPr>
              <a:buFont typeface="Wingdings" panose="05000000000000000000" pitchFamily="2" charset="2"/>
              <a:buChar char="§"/>
            </a:pPr>
            <a:r>
              <a:rPr lang="en-US" dirty="0" err="1">
                <a:sym typeface="Wingdings" panose="05000000000000000000" pitchFamily="2" charset="2"/>
              </a:rPr>
              <a:t>Loescher</a:t>
            </a:r>
            <a:r>
              <a:rPr lang="en-US" dirty="0">
                <a:sym typeface="Wingdings" panose="05000000000000000000" pitchFamily="2" charset="2"/>
              </a:rPr>
              <a:t> chaired Amo’s successful defense of his second thesis: </a:t>
            </a:r>
            <a:r>
              <a:rPr lang="en-US" i="1" dirty="0">
                <a:sym typeface="Wingdings" panose="05000000000000000000" pitchFamily="2" charset="2"/>
              </a:rPr>
              <a:t>Of the Apatheia of the Human Mind, namely, the absence of sensation and the faculty of sense in the Human Mind and their Presence in our Organic and Living Body</a:t>
            </a:r>
            <a:endParaRPr lang="en-US" dirty="0"/>
          </a:p>
        </p:txBody>
      </p:sp>
      <p:pic>
        <p:nvPicPr>
          <p:cNvPr id="4" name="Picture 3">
            <a:extLst>
              <a:ext uri="{FF2B5EF4-FFF2-40B4-BE49-F238E27FC236}">
                <a16:creationId xmlns:a16="http://schemas.microsoft.com/office/drawing/2014/main" id="{E3C4126B-53D3-4E88-AAC5-7DE9CC787002}"/>
              </a:ext>
            </a:extLst>
          </p:cNvPr>
          <p:cNvPicPr>
            <a:picLocks noChangeAspect="1"/>
          </p:cNvPicPr>
          <p:nvPr/>
        </p:nvPicPr>
        <p:blipFill>
          <a:blip r:embed="rId2"/>
          <a:stretch>
            <a:fillRect/>
          </a:stretch>
        </p:blipFill>
        <p:spPr>
          <a:xfrm>
            <a:off x="9559635" y="134216"/>
            <a:ext cx="2489489" cy="3133827"/>
          </a:xfrm>
          <a:prstGeom prst="rect">
            <a:avLst/>
          </a:prstGeom>
        </p:spPr>
      </p:pic>
      <p:pic>
        <p:nvPicPr>
          <p:cNvPr id="7170" name="Picture 2" descr="Martin Luther University of Halle-Wittenberg - Wikipedia">
            <a:extLst>
              <a:ext uri="{FF2B5EF4-FFF2-40B4-BE49-F238E27FC236}">
                <a16:creationId xmlns:a16="http://schemas.microsoft.com/office/drawing/2014/main" id="{FF70F16C-354D-4ACD-95B6-E79AC40E2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231" y="3420430"/>
            <a:ext cx="3160499" cy="228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7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3D8A-5E96-40F0-8702-97974D52D413}"/>
              </a:ext>
            </a:extLst>
          </p:cNvPr>
          <p:cNvSpPr>
            <a:spLocks noGrp="1"/>
          </p:cNvSpPr>
          <p:nvPr>
            <p:ph type="title"/>
          </p:nvPr>
        </p:nvSpPr>
        <p:spPr/>
        <p:txBody>
          <a:bodyPr/>
          <a:lstStyle/>
          <a:p>
            <a:r>
              <a:rPr lang="en-US" dirty="0"/>
              <a:t>Response by </a:t>
            </a:r>
            <a:r>
              <a:rPr lang="en-US" dirty="0" err="1"/>
              <a:t>Loescher</a:t>
            </a:r>
            <a:endParaRPr lang="en-US" dirty="0"/>
          </a:p>
        </p:txBody>
      </p:sp>
      <p:sp>
        <p:nvSpPr>
          <p:cNvPr id="3" name="Content Placeholder 2">
            <a:extLst>
              <a:ext uri="{FF2B5EF4-FFF2-40B4-BE49-F238E27FC236}">
                <a16:creationId xmlns:a16="http://schemas.microsoft.com/office/drawing/2014/main" id="{C0D98A16-654D-42D1-B3A1-041F6D5BF5CC}"/>
              </a:ext>
            </a:extLst>
          </p:cNvPr>
          <p:cNvSpPr>
            <a:spLocks noGrp="1"/>
          </p:cNvSpPr>
          <p:nvPr>
            <p:ph idx="1"/>
          </p:nvPr>
        </p:nvSpPr>
        <p:spPr/>
        <p:txBody>
          <a:bodyPr/>
          <a:lstStyle/>
          <a:p>
            <a:pPr marL="0" indent="0">
              <a:buNone/>
            </a:pPr>
            <a:r>
              <a:rPr lang="en-US" dirty="0"/>
              <a:t>We proclaim Africa and its region Guinea, separated by a very great distance from us, and formerly the Gold Coast, so called by Europeans on account of its abundant and copious yield of gold, but known by us as our fatherland, in which you first saw the light of day, the mother not only of many good things and treasures of nature but also of the most auspicious minds: we proclaim her quite deservedly! Among these auspicious minds, your genius stands out particularly, most noble and most distinguished Sir, seeing that you have excellently demonstrated felicity and superiority of genius, solidity, and refinement of learning and teaching, in countless examples before now, and even in this our University, with great honor in all worthy things, and now also in your present dissertation.</a:t>
            </a:r>
          </a:p>
          <a:p>
            <a:pPr marL="0" indent="0">
              <a:buNone/>
            </a:pPr>
            <a:r>
              <a:rPr lang="en-US" dirty="0"/>
              <a:t>	I return to you still intact, and absolutely unchanged in any respect, that which you have conscientiously and with elegance worked out, supported by your erudition, in order that the power of your intellect may shine forth henceforth all the more strongly.</a:t>
            </a:r>
          </a:p>
        </p:txBody>
      </p:sp>
    </p:spTree>
    <p:extLst>
      <p:ext uri="{BB962C8B-B14F-4D97-AF65-F5344CB8AC3E}">
        <p14:creationId xmlns:p14="http://schemas.microsoft.com/office/powerpoint/2010/main" val="175358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4DB2-8017-4EE4-A80B-81CB8677AD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F835C-318E-4CC4-8179-06D3486640DB}"/>
              </a:ext>
            </a:extLst>
          </p:cNvPr>
          <p:cNvSpPr>
            <a:spLocks noGrp="1"/>
          </p:cNvSpPr>
          <p:nvPr>
            <p:ph idx="1"/>
          </p:nvPr>
        </p:nvSpPr>
        <p:spPr>
          <a:xfrm>
            <a:off x="4073236" y="1845734"/>
            <a:ext cx="7082443" cy="4347248"/>
          </a:xfrm>
        </p:spPr>
        <p:txBody>
          <a:bodyPr>
            <a:normAutofit fontScale="92500" lnSpcReduction="20000"/>
          </a:bodyPr>
          <a:lstStyle/>
          <a:p>
            <a:r>
              <a:rPr lang="en-US" i="1" dirty="0"/>
              <a:t>I am apt to suspect the negroes, and in general all the other species of men (for there are four or five different kinds) to be naturally inferior to the whites. There never was a civilized nation of any other complexion than white, nor even any individual eminent either in action or speculation. No ingenious manufactures amongst them, no arts, no sciences. On the other hand, the most rude and barbarous of the whites, such as the ancient GERMANS, the present TARTARS, have still something eminent about them, in their </a:t>
            </a:r>
            <a:r>
              <a:rPr lang="en-US" i="1" dirty="0" err="1"/>
              <a:t>valour</a:t>
            </a:r>
            <a:r>
              <a:rPr lang="en-US" i="1" dirty="0"/>
              <a:t>, form of government, or some other particular. Such a uniform and constant difference could not happen, in so many countries and ages, if nature had not made an original distinction betwixt these breeds of men. Not to mention our colonies, there are NEGROE slaves dispersed all over EUROPE, of which none ever discovered any symptom of ingenuity; </a:t>
            </a:r>
            <a:r>
              <a:rPr lang="en-US" i="1" dirty="0" err="1"/>
              <a:t>tho</a:t>
            </a:r>
            <a:r>
              <a:rPr lang="en-US" i="1" dirty="0"/>
              <a:t>’ low people, without education, will start up amongst us, and distinguish themselves in every profession. In JAMAICA, indeed, they talk of one </a:t>
            </a:r>
            <a:r>
              <a:rPr lang="en-US" i="1" dirty="0" err="1"/>
              <a:t>negroe</a:t>
            </a:r>
            <a:r>
              <a:rPr lang="en-US" i="1" dirty="0"/>
              <a:t> as a man of parts and learning; but ’tis likely he is admired for very slender accomplishments, like a parrot, who speaks a few words plainly.</a:t>
            </a:r>
          </a:p>
          <a:p>
            <a:r>
              <a:rPr lang="en-US" i="1" dirty="0"/>
              <a:t>David Hume, ‘Of National Characters’ (1753 edition)</a:t>
            </a:r>
          </a:p>
          <a:p>
            <a:endParaRPr lang="en-US" dirty="0"/>
          </a:p>
        </p:txBody>
      </p:sp>
      <p:pic>
        <p:nvPicPr>
          <p:cNvPr id="8194" name="Picture 2" descr="Should We Continue to Honor Hume With Buildings and Statues? (updated) |  Daily Nous">
            <a:extLst>
              <a:ext uri="{FF2B5EF4-FFF2-40B4-BE49-F238E27FC236}">
                <a16:creationId xmlns:a16="http://schemas.microsoft.com/office/drawing/2014/main" id="{570FD4D0-D522-4B49-8794-67FEA709A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44" y="2068873"/>
            <a:ext cx="3822722" cy="286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7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77D2-E6BD-43D3-8982-842AA2D45170}"/>
              </a:ext>
            </a:extLst>
          </p:cNvPr>
          <p:cNvSpPr>
            <a:spLocks noGrp="1"/>
          </p:cNvSpPr>
          <p:nvPr>
            <p:ph type="title"/>
          </p:nvPr>
        </p:nvSpPr>
        <p:spPr/>
        <p:txBody>
          <a:bodyPr/>
          <a:lstStyle/>
          <a:p>
            <a:r>
              <a:rPr lang="en-US" dirty="0"/>
              <a:t>Descartes’s dualism</a:t>
            </a:r>
          </a:p>
        </p:txBody>
      </p:sp>
      <p:sp>
        <p:nvSpPr>
          <p:cNvPr id="3" name="Content Placeholder 2">
            <a:extLst>
              <a:ext uri="{FF2B5EF4-FFF2-40B4-BE49-F238E27FC236}">
                <a16:creationId xmlns:a16="http://schemas.microsoft.com/office/drawing/2014/main" id="{1AD7BC4C-4491-49F0-BC8E-2F454ED747E6}"/>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 Dissertation on the subject of dualism </a:t>
            </a:r>
            <a:r>
              <a:rPr lang="en-US" dirty="0">
                <a:sym typeface="Wingdings" panose="05000000000000000000" pitchFamily="2" charset="2"/>
              </a:rPr>
              <a:t> appealing to this position to try to clarify the relationship between body and mind (claimed that Descartes’s position was inconsistent and confused)</a:t>
            </a:r>
          </a:p>
          <a:p>
            <a:pPr>
              <a:buFont typeface="Wingdings" panose="05000000000000000000" pitchFamily="2" charset="2"/>
              <a:buChar char="§"/>
            </a:pPr>
            <a:r>
              <a:rPr lang="en-US" dirty="0">
                <a:sym typeface="Wingdings" panose="05000000000000000000" pitchFamily="2" charset="2"/>
              </a:rPr>
              <a:t> </a:t>
            </a:r>
            <a:r>
              <a:rPr lang="en-US" b="1" dirty="0">
                <a:sym typeface="Wingdings" panose="05000000000000000000" pitchFamily="2" charset="2"/>
              </a:rPr>
              <a:t>Descartes: </a:t>
            </a:r>
            <a:r>
              <a:rPr lang="en-US" dirty="0">
                <a:sym typeface="Wingdings" panose="05000000000000000000" pitchFamily="2" charset="2"/>
              </a:rPr>
              <a:t>ontological dualism made mind and body subject to comparable principles and concepts of explanation</a:t>
            </a:r>
          </a:p>
          <a:p>
            <a:pPr lvl="1">
              <a:buFont typeface="Wingdings" panose="05000000000000000000" pitchFamily="2" charset="2"/>
              <a:buChar char="§"/>
            </a:pPr>
            <a:r>
              <a:rPr lang="en-US" b="1" dirty="0">
                <a:sym typeface="Wingdings" panose="05000000000000000000" pitchFamily="2" charset="2"/>
              </a:rPr>
              <a:t>Mind: </a:t>
            </a:r>
            <a:r>
              <a:rPr lang="en-US" dirty="0">
                <a:sym typeface="Wingdings" panose="05000000000000000000" pitchFamily="2" charset="2"/>
              </a:rPr>
              <a:t>non extended-substance, who essence was to think</a:t>
            </a:r>
          </a:p>
          <a:p>
            <a:pPr lvl="1">
              <a:buFont typeface="Wingdings" panose="05000000000000000000" pitchFamily="2" charset="2"/>
              <a:buChar char="§"/>
            </a:pPr>
            <a:r>
              <a:rPr lang="en-US" b="1" dirty="0">
                <a:sym typeface="Wingdings" panose="05000000000000000000" pitchFamily="2" charset="2"/>
              </a:rPr>
              <a:t>Body: </a:t>
            </a:r>
            <a:r>
              <a:rPr lang="en-US" dirty="0">
                <a:sym typeface="Wingdings" panose="05000000000000000000" pitchFamily="2" charset="2"/>
              </a:rPr>
              <a:t>non-thinking substance who essence was to be extended</a:t>
            </a:r>
          </a:p>
          <a:p>
            <a:pPr>
              <a:buFont typeface="Wingdings" panose="05000000000000000000" pitchFamily="2" charset="2"/>
              <a:buChar char="§"/>
            </a:pPr>
            <a:r>
              <a:rPr lang="en-US" b="1" dirty="0">
                <a:sym typeface="Wingdings" panose="05000000000000000000" pitchFamily="2" charset="2"/>
              </a:rPr>
              <a:t> </a:t>
            </a:r>
            <a:r>
              <a:rPr lang="en-US" dirty="0">
                <a:sym typeface="Wingdings" panose="05000000000000000000" pitchFamily="2" charset="2"/>
              </a:rPr>
              <a:t>Not every action on us results in thought or cognition  sensation is then conceived as the basic link between mind and external world</a:t>
            </a:r>
          </a:p>
          <a:p>
            <a:pPr lvl="1">
              <a:buFont typeface="Wingdings" panose="05000000000000000000" pitchFamily="2" charset="2"/>
              <a:buChar char="§"/>
            </a:pPr>
            <a:r>
              <a:rPr lang="en-US" dirty="0">
                <a:sym typeface="Wingdings" panose="05000000000000000000" pitchFamily="2" charset="2"/>
              </a:rPr>
              <a:t>Thought to happen through transference, penetration, or immediate contact</a:t>
            </a:r>
          </a:p>
          <a:p>
            <a:pPr>
              <a:buFont typeface="Wingdings" panose="05000000000000000000" pitchFamily="2" charset="2"/>
              <a:buChar char="§"/>
            </a:pPr>
            <a:r>
              <a:rPr lang="en-US" dirty="0">
                <a:sym typeface="Wingdings" panose="05000000000000000000" pitchFamily="2" charset="2"/>
              </a:rPr>
              <a:t>Descartes claimed that the human mind was always active (not ever passive)</a:t>
            </a:r>
          </a:p>
          <a:p>
            <a:pPr lvl="1">
              <a:buFont typeface="Wingdings" panose="05000000000000000000" pitchFamily="2" charset="2"/>
              <a:buChar char="§"/>
            </a:pPr>
            <a:r>
              <a:rPr lang="en-US" dirty="0"/>
              <a:t>Amo: Therefore, inconsistent to ascribe to it a feature like sensation, which would require it to be both passive and extended</a:t>
            </a:r>
          </a:p>
        </p:txBody>
      </p:sp>
    </p:spTree>
    <p:extLst>
      <p:ext uri="{BB962C8B-B14F-4D97-AF65-F5344CB8AC3E}">
        <p14:creationId xmlns:p14="http://schemas.microsoft.com/office/powerpoint/2010/main" val="24262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40BC-87CF-4707-8FB7-7BEBCB5CB804}"/>
              </a:ext>
            </a:extLst>
          </p:cNvPr>
          <p:cNvSpPr>
            <a:spLocks noGrp="1"/>
          </p:cNvSpPr>
          <p:nvPr>
            <p:ph type="title"/>
          </p:nvPr>
        </p:nvSpPr>
        <p:spPr/>
        <p:txBody>
          <a:bodyPr/>
          <a:lstStyle/>
          <a:p>
            <a:r>
              <a:rPr lang="en-US" dirty="0"/>
              <a:t>Amo responds to Descartes</a:t>
            </a:r>
          </a:p>
        </p:txBody>
      </p:sp>
      <p:sp>
        <p:nvSpPr>
          <p:cNvPr id="3" name="Content Placeholder 2">
            <a:extLst>
              <a:ext uri="{FF2B5EF4-FFF2-40B4-BE49-F238E27FC236}">
                <a16:creationId xmlns:a16="http://schemas.microsoft.com/office/drawing/2014/main" id="{37818A5B-1DC3-48C8-8BDB-40AB68F34876}"/>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en-US" dirty="0"/>
              <a:t> Amo: Descartes’s formulation is confused </a:t>
            </a:r>
            <a:r>
              <a:rPr lang="en-US" dirty="0">
                <a:sym typeface="Wingdings" panose="05000000000000000000" pitchFamily="2" charset="2"/>
              </a:rPr>
              <a:t> Descartes claims that the function of an organ is to receive sensible forms (through feeling) and then to judge the forms when received (through taking cognizance of what is felt</a:t>
            </a:r>
          </a:p>
          <a:p>
            <a:pPr>
              <a:buFont typeface="Wingdings" panose="05000000000000000000" pitchFamily="2" charset="2"/>
              <a:buChar char="§"/>
            </a:pPr>
            <a:r>
              <a:rPr lang="en-US" dirty="0">
                <a:sym typeface="Wingdings" panose="05000000000000000000" pitchFamily="2" charset="2"/>
              </a:rPr>
              <a:t> However, taking stock of bodily pain or bodily contact should not require the mind itself to </a:t>
            </a:r>
            <a:r>
              <a:rPr lang="en-US" b="1" i="1" dirty="0">
                <a:sym typeface="Wingdings" panose="05000000000000000000" pitchFamily="2" charset="2"/>
              </a:rPr>
              <a:t>feel</a:t>
            </a:r>
            <a:r>
              <a:rPr lang="en-US" dirty="0">
                <a:sym typeface="Wingdings" panose="05000000000000000000" pitchFamily="2" charset="2"/>
              </a:rPr>
              <a:t> pain or contact  does not need to </a:t>
            </a:r>
            <a:r>
              <a:rPr lang="en-US" b="1" i="1" dirty="0">
                <a:sym typeface="Wingdings" panose="05000000000000000000" pitchFamily="2" charset="2"/>
              </a:rPr>
              <a:t>sense</a:t>
            </a:r>
            <a:r>
              <a:rPr lang="en-US" dirty="0">
                <a:sym typeface="Wingdings" panose="05000000000000000000" pitchFamily="2" charset="2"/>
              </a:rPr>
              <a:t> anything whatsoever</a:t>
            </a:r>
          </a:p>
          <a:p>
            <a:pPr>
              <a:buFont typeface="Wingdings" panose="05000000000000000000" pitchFamily="2" charset="2"/>
              <a:buChar char="§"/>
            </a:pPr>
            <a:r>
              <a:rPr lang="en-US" dirty="0">
                <a:sym typeface="Wingdings" panose="05000000000000000000" pitchFamily="2" charset="2"/>
              </a:rPr>
              <a:t>Sense faculty is not an apposite feature of minds  it is not necessary in that use or circumstance</a:t>
            </a:r>
          </a:p>
          <a:p>
            <a:pPr>
              <a:buFont typeface="Wingdings" panose="05000000000000000000" pitchFamily="2" charset="2"/>
              <a:buChar char="§"/>
            </a:pPr>
            <a:r>
              <a:rPr lang="en-US" dirty="0">
                <a:sym typeface="Wingdings" panose="05000000000000000000" pitchFamily="2" charset="2"/>
              </a:rPr>
              <a:t>Amo: denies that the mind can </a:t>
            </a:r>
            <a:r>
              <a:rPr lang="en-US" b="1" i="1" dirty="0">
                <a:sym typeface="Wingdings" panose="05000000000000000000" pitchFamily="2" charset="2"/>
              </a:rPr>
              <a:t>feel</a:t>
            </a:r>
            <a:r>
              <a:rPr lang="en-US" dirty="0">
                <a:sym typeface="Wingdings" panose="05000000000000000000" pitchFamily="2" charset="2"/>
              </a:rPr>
              <a:t>  sense organs are only a medium (not an instrument)</a:t>
            </a:r>
          </a:p>
          <a:p>
            <a:pPr lvl="1">
              <a:buFont typeface="Wingdings" panose="05000000000000000000" pitchFamily="2" charset="2"/>
              <a:buChar char="§"/>
            </a:pPr>
            <a:r>
              <a:rPr lang="en-US" dirty="0">
                <a:sym typeface="Wingdings" panose="05000000000000000000" pitchFamily="2" charset="2"/>
              </a:rPr>
              <a:t>In this, there would be no sensing without sense organs  the faculty of sense is the body, not the mind</a:t>
            </a:r>
          </a:p>
          <a:p>
            <a:pPr>
              <a:buFont typeface="Wingdings" panose="05000000000000000000" pitchFamily="2" charset="2"/>
              <a:buChar char="§"/>
            </a:pPr>
            <a:r>
              <a:rPr lang="en-US" dirty="0">
                <a:sym typeface="Wingdings" panose="05000000000000000000" pitchFamily="2" charset="2"/>
              </a:rPr>
              <a:t> The mind (</a:t>
            </a:r>
            <a:r>
              <a:rPr lang="en-US" i="1" dirty="0">
                <a:sym typeface="Wingdings" panose="05000000000000000000" pitchFamily="2" charset="2"/>
              </a:rPr>
              <a:t>res cogitans</a:t>
            </a:r>
            <a:r>
              <a:rPr lang="en-US" dirty="0">
                <a:sym typeface="Wingdings" panose="05000000000000000000" pitchFamily="2" charset="2"/>
              </a:rPr>
              <a:t>) does not feel or sense material things  feeling happens through the body (</a:t>
            </a:r>
            <a:r>
              <a:rPr lang="en-US" i="1" dirty="0">
                <a:sym typeface="Wingdings" panose="05000000000000000000" pitchFamily="2" charset="2"/>
              </a:rPr>
              <a:t>res extensa</a:t>
            </a:r>
            <a:r>
              <a:rPr lang="en-US" dirty="0">
                <a:sym typeface="Wingdings" panose="05000000000000000000" pitchFamily="2" charset="2"/>
              </a:rPr>
              <a:t>) which is passive material</a:t>
            </a:r>
          </a:p>
          <a:p>
            <a:pPr>
              <a:buFont typeface="Wingdings" panose="05000000000000000000" pitchFamily="2" charset="2"/>
              <a:buChar char="§"/>
            </a:pPr>
            <a:r>
              <a:rPr lang="en-US" dirty="0">
                <a:sym typeface="Wingdings" panose="05000000000000000000" pitchFamily="2" charset="2"/>
              </a:rPr>
              <a:t> This made Amo more of a dualist than Descartes</a:t>
            </a:r>
          </a:p>
          <a:p>
            <a:pPr marL="0" indent="0">
              <a:buNone/>
            </a:pPr>
            <a:r>
              <a:rPr lang="en-US" dirty="0"/>
              <a:t>Dwight Lewis: </a:t>
            </a:r>
            <a:r>
              <a:rPr lang="en-US" dirty="0">
                <a:sym typeface="Wingdings" panose="05000000000000000000" pitchFamily="2" charset="2"/>
              </a:rPr>
              <a:t>“</a:t>
            </a:r>
            <a:r>
              <a:rPr lang="en-US" dirty="0"/>
              <a:t>For Descartes, the mind and body, which are distinct substances, interact and commingle at the pineal gland, producing the passions of the soul. Amo responds with a “No.” For Amo, ontologically distinct substances are necessarily distinct. Consequently, sensing necessarily belongs to the body because without a body, one cannot sense. There is an impassivity between the mind and sensation because the mind is immaterial and sensations necessarily need to occur upon something passive and material (the body), which means sensations could only ever be cognized through and occur on the body.” </a:t>
            </a:r>
          </a:p>
        </p:txBody>
      </p:sp>
    </p:spTree>
    <p:extLst>
      <p:ext uri="{BB962C8B-B14F-4D97-AF65-F5344CB8AC3E}">
        <p14:creationId xmlns:p14="http://schemas.microsoft.com/office/powerpoint/2010/main" val="32538014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267</TotalTime>
  <Words>2044</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Calibri</vt:lpstr>
      <vt:lpstr>Calibri Light</vt:lpstr>
      <vt:lpstr>Wingdings</vt:lpstr>
      <vt:lpstr>Retrospect</vt:lpstr>
      <vt:lpstr>PowerPoint Presentation</vt:lpstr>
      <vt:lpstr>Anton Wilhelm Amo (c.1703-58) early life</vt:lpstr>
      <vt:lpstr>Education and profession</vt:lpstr>
      <vt:lpstr>Thesis defense From the university journal of Halle</vt:lpstr>
      <vt:lpstr>Amo’s two theses</vt:lpstr>
      <vt:lpstr>Response by Loescher</vt:lpstr>
      <vt:lpstr>PowerPoint Presentation</vt:lpstr>
      <vt:lpstr>Descartes’s dualism</vt:lpstr>
      <vt:lpstr>Amo responds to Descartes</vt:lpstr>
      <vt:lpstr>PowerPoint Presentation</vt:lpstr>
      <vt:lpstr>Publications and financial trouble</vt:lpstr>
      <vt:lpstr>Return to Ghana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Elfaki</dc:creator>
  <cp:lastModifiedBy>Elfaki</cp:lastModifiedBy>
  <cp:revision>60</cp:revision>
  <dcterms:created xsi:type="dcterms:W3CDTF">2021-09-30T13:00:49Z</dcterms:created>
  <dcterms:modified xsi:type="dcterms:W3CDTF">2021-10-21T14:55:49Z</dcterms:modified>
</cp:coreProperties>
</file>